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18002250"/>
  <p:notesSz cx="6864350" cy="9996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474" y="5106"/>
      </p:cViewPr>
      <p:guideLst>
        <p:guide orient="horz" pos="567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DAC303CE-B60C-46A4-B116-98BA44889A00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F1E46C2D-1D61-4379-9582-795B956105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5887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36021F3C-8A1F-494B-A77D-EBF04B3828A9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719388" y="749300"/>
            <a:ext cx="1425575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6435" y="4748332"/>
            <a:ext cx="5491480" cy="4498420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063403B1-70D3-486F-B3B9-F5FD59AFCC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6739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403B1-70D3-486F-B3B9-F5FD59AFCCF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883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5592372"/>
            <a:ext cx="5829300" cy="385881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10201274"/>
            <a:ext cx="4800600" cy="460057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42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477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962622"/>
            <a:ext cx="1157288" cy="2047756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6" y="962622"/>
            <a:ext cx="3357563" cy="2047756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813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791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11568113"/>
            <a:ext cx="5829300" cy="357544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7630128"/>
            <a:ext cx="5829300" cy="393799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36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80" y="5600705"/>
            <a:ext cx="2257425" cy="158394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5" y="5600705"/>
            <a:ext cx="2257425" cy="158394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46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720923"/>
            <a:ext cx="6172200" cy="3000376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5" y="4029673"/>
            <a:ext cx="3030141" cy="16793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5" y="5709047"/>
            <a:ext cx="3030141" cy="103721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4" y="4029673"/>
            <a:ext cx="3031331" cy="16793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4" y="5709047"/>
            <a:ext cx="3031331" cy="103721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1342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7867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939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5" y="716761"/>
            <a:ext cx="2256235" cy="30503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92" y="716765"/>
            <a:ext cx="3833813" cy="153644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5" y="3767142"/>
            <a:ext cx="2256235" cy="1231404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450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12601579"/>
            <a:ext cx="4114800" cy="14876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1608534"/>
            <a:ext cx="4114800" cy="108013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14089267"/>
            <a:ext cx="4114800" cy="2112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5432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720923"/>
            <a:ext cx="6172200" cy="3000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4200531"/>
            <a:ext cx="6172200" cy="11880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16685426"/>
            <a:ext cx="1600200" cy="9584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3F022-1AEC-41A7-B446-2AD03B7C101B}" type="datetimeFigureOut">
              <a:rPr lang="ko-KR" altLang="en-US" smtClean="0"/>
              <a:t>2020-09-22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16685426"/>
            <a:ext cx="2171700" cy="9584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16685426"/>
            <a:ext cx="1600200" cy="9584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A45AA-FF22-4918-8FB0-EC571AB647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242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모서리가 둥근 직사각형 7"/>
          <p:cNvSpPr/>
          <p:nvPr/>
        </p:nvSpPr>
        <p:spPr>
          <a:xfrm>
            <a:off x="332656" y="1260266"/>
            <a:ext cx="6192688" cy="9451050"/>
          </a:xfrm>
          <a:prstGeom prst="roundRect">
            <a:avLst/>
          </a:prstGeom>
          <a:blipFill dpi="0" rotWithShape="1">
            <a:blip r:embed="rId3">
              <a:alphaModFix amt="13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04076" y="1204919"/>
            <a:ext cx="1737318" cy="12357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학군사관이란</a:t>
            </a:r>
            <a:r>
              <a:rPr lang="en-US" altLang="ko-KR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?</a:t>
            </a: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7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학군단 설립 목적</a:t>
            </a:r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20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지원자격 및 모집시기</a:t>
            </a:r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2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학군사관 후보생</a:t>
            </a:r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생활 및 혜택</a:t>
            </a:r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수원대 학군단 연혁</a:t>
            </a:r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60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6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수원대 학군단 현황</a:t>
            </a:r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r>
              <a:rPr lang="en-US" altLang="ko-KR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(2020.03.01. </a:t>
            </a:r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기준</a:t>
            </a:r>
            <a:r>
              <a:rPr lang="en-US" altLang="ko-KR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)</a:t>
            </a: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2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주요업무</a:t>
            </a:r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주소 및 연락처</a:t>
            </a:r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16832" y="1213753"/>
            <a:ext cx="4752528" cy="13124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100"/>
              </a:spcBef>
              <a:spcAft>
                <a:spcPts val="100"/>
              </a:spcAft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대학 재학생 중에서 </a:t>
            </a:r>
            <a:r>
              <a:rPr lang="ko-KR" altLang="en-US" sz="1300" dirty="0" err="1">
                <a:latin typeface="나눔바른펜" panose="020B0503000000000000" pitchFamily="50" charset="-127"/>
                <a:ea typeface="나눔바른펜" panose="020B0503000000000000" pitchFamily="50" charset="-127"/>
              </a:rPr>
              <a:t>우수자를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 선발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, 2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년간 군사교육을 실시하여 </a:t>
            </a:r>
            <a:endParaRPr lang="en-US" altLang="ko-KR" sz="1300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>
              <a:spcBef>
                <a:spcPts val="100"/>
              </a:spcBef>
              <a:spcAft>
                <a:spcPts val="100"/>
              </a:spcAft>
            </a:pP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전공학문은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물론 군사지식을 갖춘 우수한 장교를 양성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하는 과정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altLang="ko-KR" sz="1300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대학에 재학 중인 우수 학생들을 선발하여 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졸업과 동시에 장교로 임관</a:t>
            </a: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시켜 </a:t>
            </a:r>
            <a:endParaRPr lang="en-US" altLang="ko-KR" sz="1300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>
              <a:spcBef>
                <a:spcPts val="100"/>
              </a:spcBef>
              <a:spcAft>
                <a:spcPts val="100"/>
              </a:spcAft>
            </a:pP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군의 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초급 지휘자로 활용하기 위한 군사교육 및 관리</a:t>
            </a: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를 위하여 설립</a:t>
            </a:r>
            <a:endParaRPr lang="en-US" altLang="ko-KR" sz="1300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altLang="ko-KR" sz="1300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연령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: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임관일 기준 만 </a:t>
            </a:r>
            <a:r>
              <a:rPr lang="en-US" altLang="ko-KR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20~27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세</a:t>
            </a:r>
            <a:endParaRPr lang="ko-KR" altLang="en-US" sz="1300" b="1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학력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: </a:t>
            </a:r>
            <a:r>
              <a:rPr lang="en-US" altLang="ko-KR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4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년제 대학 </a:t>
            </a:r>
            <a:r>
              <a:rPr lang="en-US" altLang="ko-KR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1, 2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학년 남학생과 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여학생</a:t>
            </a:r>
            <a:endParaRPr lang="ko-KR" altLang="en-US" sz="1300" b="1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fontAlgn="base">
              <a:spcBef>
                <a:spcPts val="300"/>
              </a:spcBef>
            </a:pP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  √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5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년제 학과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3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학년으로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4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학년 진학 </a:t>
            </a:r>
            <a:r>
              <a:rPr lang="ko-KR" altLang="en-US" sz="1300" dirty="0" err="1">
                <a:latin typeface="나눔바른펜" panose="020B0503000000000000" pitchFamily="50" charset="-127"/>
                <a:ea typeface="나눔바른펜" panose="020B0503000000000000" pitchFamily="50" charset="-127"/>
              </a:rPr>
              <a:t>가능자</a:t>
            </a:r>
            <a:endParaRPr lang="ko-KR" altLang="en-US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모집시기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: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매년 </a:t>
            </a:r>
            <a:r>
              <a:rPr lang="en-US" altLang="ko-KR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3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월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(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연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회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)</a:t>
            </a:r>
            <a:endParaRPr lang="ko-KR" altLang="en-US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지원서 접수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: </a:t>
            </a:r>
            <a:r>
              <a:rPr lang="en-US" altLang="ko-KR" sz="1300" u="sng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www.armyofficer.mil.kr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(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인터넷 접수</a:t>
            </a:r>
            <a:r>
              <a:rPr lang="en-US" altLang="ko-KR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)/</a:t>
            </a: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수원대 학군단</a:t>
            </a:r>
            <a:r>
              <a:rPr lang="en-US" altLang="ko-KR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(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서류 접수</a:t>
            </a:r>
            <a:r>
              <a:rPr lang="en-US" altLang="ko-KR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)</a:t>
            </a:r>
          </a:p>
          <a:p>
            <a:pPr lvl="0" fontAlgn="base">
              <a:spcBef>
                <a:spcPts val="300"/>
              </a:spcBef>
            </a:pPr>
            <a:endParaRPr lang="en-US" altLang="ko-KR" sz="1300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ko-KR" altLang="en-US" sz="1300" dirty="0" err="1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일일단위</a:t>
            </a: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 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체력단련</a:t>
            </a:r>
            <a:endParaRPr lang="en-US" altLang="ko-KR" sz="1300" b="1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주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2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회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군사학 수업 실시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(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화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: 7, 8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교시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/ </a:t>
            </a: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금 </a:t>
            </a:r>
            <a:r>
              <a:rPr lang="en-US" altLang="ko-KR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: 1, 2, 3, 4</a:t>
            </a: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교시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)</a:t>
            </a:r>
            <a:endParaRPr lang="ko-KR" altLang="en-US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하계</a:t>
            </a:r>
            <a:r>
              <a:rPr lang="en-US" altLang="ko-KR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/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동계기간 중 군사훈련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 실시</a:t>
            </a:r>
          </a:p>
          <a:p>
            <a:pPr lvl="0" fontAlgn="base">
              <a:spcBef>
                <a:spcPts val="300"/>
              </a:spcBef>
            </a:pP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후보생 대상 장학금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(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단기복무 장려금 등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)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및 </a:t>
            </a:r>
            <a:r>
              <a:rPr lang="en-US" altLang="ko-KR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ROTC</a:t>
            </a: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위원 장학금</a:t>
            </a:r>
            <a:endParaRPr lang="en-US" altLang="ko-KR" sz="1300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전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후보생 대상 학기 중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국내 전사적지 탐방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(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제주도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,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강원도 등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)</a:t>
            </a:r>
            <a:endParaRPr lang="ko-KR" altLang="en-US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매년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천마무제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 실시</a:t>
            </a:r>
          </a:p>
          <a:p>
            <a:pPr lvl="0" fontAlgn="base">
              <a:spcBef>
                <a:spcPts val="300"/>
              </a:spcBef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각종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자격증 취득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및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365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일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학군단 내 시설 이용 가능</a:t>
            </a:r>
          </a:p>
          <a:p>
            <a:pPr lvl="0" fontAlgn="base">
              <a:spcBef>
                <a:spcPts val="300"/>
              </a:spcBef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다양한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리더십 및 인성교육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과 교내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‧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외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봉사활동 참여</a:t>
            </a:r>
          </a:p>
          <a:p>
            <a:pPr fontAlgn="base">
              <a:spcBef>
                <a:spcPts val="300"/>
              </a:spcBef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절제된 생활을 통한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학점관리 및 긍정적 대학생활에 도움</a:t>
            </a:r>
          </a:p>
          <a:p>
            <a:pPr fontAlgn="base">
              <a:spcBef>
                <a:spcPts val="300"/>
              </a:spcBef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사회 각계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·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각층 선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·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후배들간의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강력한 인적 네트워크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 형성 </a:t>
            </a: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가능</a:t>
            </a:r>
            <a:endParaRPr lang="en-US" altLang="ko-KR" sz="1300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fontAlgn="base">
              <a:spcBef>
                <a:spcPts val="300"/>
              </a:spcBef>
            </a:pPr>
            <a:endParaRPr lang="en-US" altLang="ko-KR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1981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년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3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월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: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제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139(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아주대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)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학군단 화성분단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(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수원대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)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창설</a:t>
            </a:r>
          </a:p>
          <a:p>
            <a:pPr lvl="0" fontAlgn="base">
              <a:spcBef>
                <a:spcPts val="300"/>
              </a:spcBef>
            </a:pP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1981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년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12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월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: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수원대학 설립인가</a:t>
            </a:r>
          </a:p>
          <a:p>
            <a:pPr lvl="0" fontAlgn="base">
              <a:spcBef>
                <a:spcPts val="300"/>
              </a:spcBef>
            </a:pP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1983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년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12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월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: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학군사관후보생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(R.O.T.C.)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교육과정 설치 승인</a:t>
            </a:r>
          </a:p>
          <a:p>
            <a:pPr lvl="0" fontAlgn="base">
              <a:spcBef>
                <a:spcPts val="300"/>
              </a:spcBef>
            </a:pP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1987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년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3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월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: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학군사관후보생 </a:t>
            </a:r>
            <a:r>
              <a:rPr lang="en-US" altLang="ko-KR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25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기 최초 임관</a:t>
            </a:r>
            <a:r>
              <a:rPr lang="en-US" altLang="ko-KR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(20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명</a:t>
            </a:r>
            <a:r>
              <a:rPr lang="en-US" altLang="ko-KR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)</a:t>
            </a:r>
            <a:endParaRPr lang="ko-KR" altLang="en-US" sz="1300" b="1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1992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년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9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월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: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제 </a:t>
            </a:r>
            <a:r>
              <a:rPr lang="en-US" altLang="ko-KR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158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학생군사교육단 승격</a:t>
            </a:r>
          </a:p>
          <a:p>
            <a:pPr fontAlgn="base">
              <a:spcBef>
                <a:spcPts val="300"/>
              </a:spcBef>
            </a:pPr>
            <a:r>
              <a:rPr lang="en-US" altLang="ko-KR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2017~2019 : 3</a:t>
            </a:r>
            <a:r>
              <a:rPr lang="ko-KR" altLang="en-US" sz="1300" b="1" dirty="0" err="1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년연무</a:t>
            </a:r>
            <a:r>
              <a:rPr lang="en-US" altLang="ko-KR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, </a:t>
            </a:r>
            <a:r>
              <a:rPr lang="ko-KR" altLang="en-US" sz="1300" b="1" dirty="0" err="1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학군교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 종합우수학군단 선정</a:t>
            </a:r>
            <a:endParaRPr lang="en-US" altLang="ko-KR" sz="1300" b="1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fontAlgn="base">
              <a:spcBef>
                <a:spcPts val="300"/>
              </a:spcBef>
            </a:pPr>
            <a:r>
              <a:rPr lang="en-US" altLang="ko-KR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2020.03.02 : 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학군사관 후보생 </a:t>
            </a:r>
            <a:r>
              <a:rPr lang="en-US" altLang="ko-KR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58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기 임관</a:t>
            </a:r>
            <a:r>
              <a:rPr lang="en-US" altLang="ko-KR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(31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명</a:t>
            </a:r>
            <a:r>
              <a:rPr lang="en-US" altLang="ko-KR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)</a:t>
            </a:r>
          </a:p>
          <a:p>
            <a:pPr fontAlgn="base">
              <a:spcBef>
                <a:spcPts val="300"/>
              </a:spcBef>
            </a:pPr>
            <a:endParaRPr lang="en-US" altLang="ko-KR" sz="1300" b="1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fontAlgn="base">
              <a:spcBef>
                <a:spcPts val="300"/>
              </a:spcBef>
            </a:pPr>
            <a:r>
              <a:rPr lang="en-US" altLang="ko-KR" sz="1600" b="1" dirty="0" smtClean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1987</a:t>
            </a:r>
            <a:r>
              <a:rPr lang="ko-KR" altLang="en-US" sz="1600" b="1" dirty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년</a:t>
            </a:r>
            <a:r>
              <a:rPr lang="en-US" altLang="ko-KR" sz="1600" b="1" dirty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~</a:t>
            </a:r>
            <a:r>
              <a:rPr lang="en-US" altLang="ko-KR" sz="1600" b="1" dirty="0" smtClean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2020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년 </a:t>
            </a:r>
            <a:r>
              <a:rPr lang="en-US" altLang="ko-KR" sz="1600" b="1" dirty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: </a:t>
            </a:r>
            <a:r>
              <a:rPr lang="en-US" altLang="ko-KR" sz="1600" b="1" dirty="0" smtClean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34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개기</a:t>
            </a:r>
            <a:r>
              <a:rPr lang="en-US" altLang="ko-KR" sz="1600" b="1" dirty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(</a:t>
            </a:r>
            <a:r>
              <a:rPr lang="en-US" altLang="ko-KR" sz="1600" b="1" dirty="0" smtClean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25-58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기</a:t>
            </a:r>
            <a:r>
              <a:rPr lang="en-US" altLang="ko-KR" sz="1600" b="1" dirty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) </a:t>
            </a:r>
            <a:r>
              <a:rPr lang="en-US" altLang="ko-KR" sz="1600" b="1" dirty="0" smtClean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1,160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명 </a:t>
            </a:r>
            <a:r>
              <a:rPr lang="ko-KR" altLang="en-US" sz="1600" b="1" dirty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장교 </a:t>
            </a:r>
            <a:r>
              <a:rPr lang="ko-KR" altLang="en-US" sz="1600" b="1" dirty="0" smtClean="0">
                <a:solidFill>
                  <a:srgbClr val="FF0000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배출</a:t>
            </a:r>
            <a:endParaRPr lang="en-US" altLang="ko-KR" sz="1600" dirty="0" smtClean="0">
              <a:solidFill>
                <a:srgbClr val="FF0000"/>
              </a:solidFill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fontAlgn="base">
              <a:spcBef>
                <a:spcPts val="300"/>
              </a:spcBef>
            </a:pPr>
            <a:endParaRPr lang="en-US" altLang="ko-KR" sz="1300" dirty="0">
              <a:solidFill>
                <a:schemeClr val="accent5">
                  <a:lumMod val="75000"/>
                </a:schemeClr>
              </a:solidFill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en-US" altLang="ko-KR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 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인원편성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및 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현황</a:t>
            </a:r>
            <a:endParaRPr lang="en-US" altLang="ko-KR" sz="1300" b="1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endParaRPr lang="ko-KR" altLang="en-US" sz="1300" b="1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fontAlgn="base">
              <a:spcBef>
                <a:spcPts val="300"/>
              </a:spcBef>
            </a:pPr>
            <a:endParaRPr lang="en-US" altLang="ko-KR" sz="1300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fontAlgn="base">
              <a:spcBef>
                <a:spcPts val="300"/>
              </a:spcBef>
            </a:pPr>
            <a:endParaRPr lang="en-US" altLang="ko-KR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fontAlgn="base">
              <a:spcBef>
                <a:spcPts val="300"/>
              </a:spcBef>
            </a:pPr>
            <a:endParaRPr lang="en-US" altLang="ko-KR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fontAlgn="base">
              <a:spcBef>
                <a:spcPts val="300"/>
              </a:spcBef>
            </a:pPr>
            <a:r>
              <a:rPr lang="en-US" altLang="ko-KR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 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간부현황</a:t>
            </a:r>
            <a:endParaRPr lang="en-US" altLang="ko-KR" sz="1300" b="1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marL="171450" indent="-171450" fontAlgn="base">
              <a:spcBef>
                <a:spcPts val="300"/>
              </a:spcBef>
              <a:buFontTx/>
              <a:buChar char="-"/>
            </a:pPr>
            <a:endParaRPr lang="en-US" altLang="ko-KR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marL="171450" indent="-171450" fontAlgn="base">
              <a:spcBef>
                <a:spcPts val="300"/>
              </a:spcBef>
              <a:buFontTx/>
              <a:buChar char="-"/>
            </a:pPr>
            <a:endParaRPr lang="en-US" altLang="ko-KR" sz="1300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marL="171450" indent="-171450" fontAlgn="base">
              <a:spcBef>
                <a:spcPts val="300"/>
              </a:spcBef>
              <a:buFontTx/>
              <a:buChar char="-"/>
            </a:pPr>
            <a:endParaRPr lang="en-US" altLang="ko-KR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marL="171450" indent="-171450" fontAlgn="base">
              <a:spcBef>
                <a:spcPts val="300"/>
              </a:spcBef>
              <a:buFontTx/>
              <a:buChar char="-"/>
            </a:pPr>
            <a:endParaRPr lang="en-US" altLang="ko-KR" sz="1300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endParaRPr lang="en-US" altLang="ko-KR" sz="1300" b="1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endParaRPr lang="en-US" altLang="ko-KR" sz="1300" b="1" dirty="0" smtClean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endParaRPr lang="en-US" altLang="ko-KR" sz="600" b="1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학군사관</a:t>
            </a: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후보생 선발</a:t>
            </a:r>
            <a:r>
              <a:rPr lang="en-US" altLang="ko-KR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,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홍보 및 관리</a:t>
            </a:r>
          </a:p>
          <a:p>
            <a:pPr lvl="0" fontAlgn="base">
              <a:spcBef>
                <a:spcPts val="300"/>
              </a:spcBef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학군사관 후보생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체력단련 및 군사학 교육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실시</a:t>
            </a:r>
          </a:p>
          <a:p>
            <a:pPr lvl="0" fontAlgn="base">
              <a:spcBef>
                <a:spcPts val="300"/>
              </a:spcBef>
            </a:pP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학군사관 후보생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하계 및 동계 군사훈련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실시</a:t>
            </a:r>
          </a:p>
          <a:p>
            <a:pPr lvl="0" fontAlgn="base">
              <a:spcBef>
                <a:spcPts val="300"/>
              </a:spcBef>
            </a:pP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군 가산복무 지원금 받는 대학생</a:t>
            </a:r>
            <a:r>
              <a:rPr lang="en-US" altLang="ko-KR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, </a:t>
            </a: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학사장교 선발 홍보 및 관리</a:t>
            </a:r>
          </a:p>
          <a:p>
            <a:pPr lvl="0" fontAlgn="base">
              <a:spcBef>
                <a:spcPts val="300"/>
              </a:spcBef>
            </a:pPr>
            <a:r>
              <a:rPr lang="ko-KR" altLang="en-US" sz="13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기타 대학 내 군 관련 업무 지원 및 </a:t>
            </a:r>
            <a:r>
              <a:rPr lang="ko-KR" altLang="en-US" sz="13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협조</a:t>
            </a:r>
            <a:r>
              <a:rPr lang="en-US" altLang="ko-KR" sz="1300" u="sng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(</a:t>
            </a:r>
            <a:r>
              <a:rPr lang="ko-KR" altLang="en-US" sz="1300" u="sng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예비군 관련 업무 제외</a:t>
            </a:r>
            <a:r>
              <a:rPr lang="en-US" altLang="ko-KR" sz="1300" u="sng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)</a:t>
            </a:r>
            <a:endParaRPr lang="ko-KR" altLang="en-US" sz="1300" u="sng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endParaRPr lang="en-US" altLang="ko-KR" sz="105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en-US" altLang="ko-KR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18323 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경기도 </a:t>
            </a:r>
            <a:r>
              <a:rPr lang="ko-KR" altLang="en-US" sz="1300" dirty="0" err="1">
                <a:latin typeface="나눔바른펜" panose="020B0503000000000000" pitchFamily="50" charset="-127"/>
                <a:ea typeface="나눔바른펜" panose="020B0503000000000000" pitchFamily="50" charset="-127"/>
              </a:rPr>
              <a:t>화성시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 </a:t>
            </a:r>
            <a:r>
              <a:rPr lang="ko-KR" altLang="en-US" sz="1300" dirty="0" err="1">
                <a:latin typeface="나눔바른펜" panose="020B0503000000000000" pitchFamily="50" charset="-127"/>
                <a:ea typeface="나눔바른펜" panose="020B0503000000000000" pitchFamily="50" charset="-127"/>
              </a:rPr>
              <a:t>봉담읍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 </a:t>
            </a:r>
            <a:r>
              <a:rPr lang="ko-KR" altLang="en-US" sz="1300" dirty="0" err="1">
                <a:latin typeface="나눔바른펜" panose="020B0503000000000000" pitchFamily="50" charset="-127"/>
                <a:ea typeface="나눔바른펜" panose="020B0503000000000000" pitchFamily="50" charset="-127"/>
              </a:rPr>
              <a:t>와우안길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 </a:t>
            </a: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17 </a:t>
            </a:r>
            <a:r>
              <a:rPr lang="ko-KR" altLang="en-US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수원대학교 학생군사교육단</a:t>
            </a:r>
            <a:endParaRPr lang="ko-KR" altLang="en-US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en-US" altLang="ko-KR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031-220-2444</a:t>
            </a:r>
            <a:r>
              <a:rPr lang="ko-KR" altLang="en-US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 </a:t>
            </a:r>
            <a:r>
              <a:rPr lang="en-US" altLang="ko-KR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/ suwon158@gmail.com</a:t>
            </a:r>
            <a:endParaRPr lang="ko-KR" altLang="en-US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  <a:p>
            <a:pPr lvl="0" fontAlgn="base">
              <a:spcBef>
                <a:spcPts val="300"/>
              </a:spcBef>
            </a:pPr>
            <a:r>
              <a:rPr lang="en-US" altLang="ko-KR" sz="1300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https://www.facebook.com/158Rotc</a:t>
            </a:r>
            <a:r>
              <a:rPr lang="en-US" altLang="ko-KR" sz="1300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/</a:t>
            </a:r>
            <a:endParaRPr lang="ko-KR" altLang="en-US" sz="1300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1416133"/>
              </p:ext>
            </p:extLst>
          </p:nvPr>
        </p:nvGraphicFramePr>
        <p:xfrm>
          <a:off x="2024843" y="9505181"/>
          <a:ext cx="4536505" cy="628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7301"/>
                <a:gridCol w="1180932"/>
                <a:gridCol w="1224136"/>
                <a:gridCol w="1224136"/>
              </a:tblGrid>
              <a:tr h="31242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1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구  분</a:t>
                      </a:r>
                      <a:endParaRPr lang="ko-KR" altLang="en-US" sz="1300" b="1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1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계</a:t>
                      </a:r>
                      <a:endParaRPr lang="ko-KR" altLang="en-US" sz="1300" b="1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1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간 부</a:t>
                      </a:r>
                      <a:endParaRPr lang="ko-KR" altLang="en-US" sz="1300" b="1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b="1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후보생</a:t>
                      </a:r>
                      <a:endParaRPr lang="ko-KR" altLang="en-US" sz="1300" b="1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</a:tr>
              <a:tr h="3163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인 원</a:t>
                      </a:r>
                      <a:r>
                        <a:rPr lang="en-US" altLang="ko-KR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(</a:t>
                      </a:r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명</a:t>
                      </a:r>
                      <a:r>
                        <a:rPr lang="en-US" altLang="ko-KR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)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69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3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66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</a:tr>
            </a:tbl>
          </a:graphicData>
        </a:graphic>
      </p:graphicFrame>
      <p:sp>
        <p:nvSpPr>
          <p:cNvPr id="11" name="직사각형 10"/>
          <p:cNvSpPr/>
          <p:nvPr/>
        </p:nvSpPr>
        <p:spPr>
          <a:xfrm>
            <a:off x="0" y="0"/>
            <a:ext cx="6871360" cy="1080246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60492" y="278844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제</a:t>
            </a:r>
            <a:r>
              <a:rPr lang="en-US" altLang="ko-KR" sz="32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158(</a:t>
            </a:r>
            <a:r>
              <a:rPr lang="ko-KR" altLang="en-US" sz="32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수원대</a:t>
            </a:r>
            <a:r>
              <a:rPr lang="en-US" altLang="ko-KR" sz="32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)</a:t>
            </a:r>
            <a:r>
              <a:rPr lang="ko-KR" altLang="en-US" sz="32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학생군사교육단 </a:t>
            </a:r>
            <a:r>
              <a:rPr lang="ko-KR" altLang="en-US" sz="3200" b="1" dirty="0" smtClean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소개</a:t>
            </a:r>
            <a:endParaRPr lang="ko-KR" altLang="en-US" sz="3200" b="1" dirty="0">
              <a:solidFill>
                <a:schemeClr val="bg1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917403"/>
              </p:ext>
            </p:extLst>
          </p:nvPr>
        </p:nvGraphicFramePr>
        <p:xfrm>
          <a:off x="2007096" y="10585301"/>
          <a:ext cx="4572000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840"/>
                <a:gridCol w="792088"/>
                <a:gridCol w="792088"/>
                <a:gridCol w="936104"/>
                <a:gridCol w="1205880"/>
              </a:tblGrid>
              <a:tr h="3238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baseline="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직 책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직 급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성 명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출 신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연락처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</a:tr>
              <a:tr h="3238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학군단장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대 </a:t>
                      </a:r>
                      <a:r>
                        <a:rPr lang="ko-KR" altLang="en-US" sz="1300" dirty="0" err="1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령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박진범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육사 </a:t>
                      </a:r>
                      <a:r>
                        <a:rPr lang="en-US" altLang="ko-KR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47</a:t>
                      </a:r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기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30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031-220-2440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</a:tr>
              <a:tr h="3238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선임교관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소 </a:t>
                      </a:r>
                      <a:r>
                        <a:rPr lang="ko-KR" altLang="en-US" sz="1300" dirty="0" err="1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령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임봉래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학사 </a:t>
                      </a:r>
                      <a:r>
                        <a:rPr lang="en-US" altLang="ko-KR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33</a:t>
                      </a:r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기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031-220-2444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</a:tr>
              <a:tr h="3238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교      관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대 위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김준혁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학군 </a:t>
                      </a:r>
                      <a:r>
                        <a:rPr lang="en-US" altLang="ko-KR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53</a:t>
                      </a:r>
                      <a:r>
                        <a:rPr lang="ko-KR" altLang="en-US" sz="1300" dirty="0" smtClean="0">
                          <a:latin typeface="나눔바른펜" panose="020B0503000000000000" pitchFamily="50" charset="-127"/>
                          <a:ea typeface="나눔바른펜" panose="020B0503000000000000" pitchFamily="50" charset="-127"/>
                        </a:rPr>
                        <a:t>기</a:t>
                      </a:r>
                      <a:endParaRPr lang="ko-KR" altLang="en-US" sz="1300" dirty="0">
                        <a:latin typeface="나눔바른펜" panose="020B0503000000000000" pitchFamily="50" charset="-127"/>
                        <a:ea typeface="나눔바른펜" panose="020B0503000000000000" pitchFamily="50" charset="-127"/>
                      </a:endParaRPr>
                    </a:p>
                  </a:txBody>
                  <a:tcPr marT="57150" marB="57150"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직사각형 11"/>
          <p:cNvSpPr/>
          <p:nvPr/>
        </p:nvSpPr>
        <p:spPr>
          <a:xfrm>
            <a:off x="1831332" y="1179093"/>
            <a:ext cx="45719" cy="167510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22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모서리가 둥근 직사각형 7"/>
          <p:cNvSpPr/>
          <p:nvPr/>
        </p:nvSpPr>
        <p:spPr>
          <a:xfrm>
            <a:off x="332656" y="2736429"/>
            <a:ext cx="6192688" cy="9451050"/>
          </a:xfrm>
          <a:prstGeom prst="roundRect">
            <a:avLst/>
          </a:prstGeom>
          <a:blipFill dpi="0" rotWithShape="1">
            <a:blip r:embed="rId2">
              <a:alphaModFix amt="13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04076" y="140344"/>
            <a:ext cx="173731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오시는 길</a:t>
            </a:r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endParaRPr lang="en-US" altLang="ko-KR" sz="1400" dirty="0" smtClean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학군단 시설</a:t>
            </a:r>
            <a:r>
              <a:rPr lang="en-US" altLang="ko-KR" sz="1400" dirty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 </a:t>
            </a:r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및</a:t>
            </a:r>
            <a:r>
              <a:rPr lang="en-US" altLang="ko-KR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 </a:t>
            </a:r>
          </a:p>
          <a:p>
            <a:r>
              <a:rPr lang="ko-KR" altLang="en-US" sz="1400" dirty="0" smtClean="0">
                <a:solidFill>
                  <a:srgbClr val="0070C0"/>
                </a:solidFill>
                <a:latin typeface="나눔스퀘어라운드 ExtraBold" panose="020B0600000101010101" pitchFamily="50" charset="-127"/>
                <a:ea typeface="나눔스퀘어라운드 ExtraBold" panose="020B0600000101010101" pitchFamily="50" charset="-127"/>
              </a:rPr>
              <a:t>후보생 생활 모습</a:t>
            </a:r>
            <a:endParaRPr lang="en-US" altLang="ko-KR" sz="1400" dirty="0">
              <a:solidFill>
                <a:srgbClr val="0070C0"/>
              </a:solidFill>
              <a:latin typeface="나눔스퀘어라운드 ExtraBold" panose="020B0600000101010101" pitchFamily="50" charset="-127"/>
              <a:ea typeface="나눔스퀘어라운드 ExtraBold" panose="020B0600000101010101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09524" y="278844"/>
            <a:ext cx="504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제</a:t>
            </a:r>
            <a:r>
              <a:rPr lang="en-US" altLang="ko-KR" sz="24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158(</a:t>
            </a:r>
            <a:r>
              <a:rPr lang="ko-KR" altLang="en-US" sz="24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수원대</a:t>
            </a:r>
            <a:r>
              <a:rPr lang="en-US" altLang="ko-KR" sz="24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)</a:t>
            </a:r>
            <a:r>
              <a:rPr lang="ko-KR" altLang="en-US" sz="24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학생군사교육단 </a:t>
            </a:r>
            <a:r>
              <a:rPr lang="ko-KR" altLang="en-US" sz="2400" b="1" dirty="0" smtClean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소개</a:t>
            </a:r>
            <a:endParaRPr lang="ko-KR" altLang="en-US" sz="2400" b="1" dirty="0">
              <a:solidFill>
                <a:schemeClr val="bg1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831130" y="140344"/>
            <a:ext cx="45719" cy="1646066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519" y="139293"/>
            <a:ext cx="4953481" cy="3461232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000"/>
                    </a14:imgEffect>
                    <a14:imgEffect>
                      <a14:brightnessContrast bright="-6000" contras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518" y="3735457"/>
            <a:ext cx="4836849" cy="12841331"/>
          </a:xfrm>
          <a:prstGeom prst="rect">
            <a:avLst/>
          </a:prstGeom>
        </p:spPr>
      </p:pic>
      <p:sp>
        <p:nvSpPr>
          <p:cNvPr id="13" name="직사각형 12"/>
          <p:cNvSpPr/>
          <p:nvPr/>
        </p:nvSpPr>
        <p:spPr>
          <a:xfrm>
            <a:off x="0" y="16922004"/>
            <a:ext cx="6871360" cy="108024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908720" y="17169739"/>
            <a:ext cx="5351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제</a:t>
            </a:r>
            <a:r>
              <a:rPr lang="en-US" altLang="ko-KR" sz="32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158(</a:t>
            </a:r>
            <a:r>
              <a:rPr lang="ko-KR" altLang="en-US" sz="32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수원대</a:t>
            </a:r>
            <a:r>
              <a:rPr lang="en-US" altLang="ko-KR" sz="3200" b="1" dirty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)</a:t>
            </a:r>
            <a:r>
              <a:rPr lang="ko-KR" altLang="en-US" sz="3200" b="1" dirty="0" smtClean="0">
                <a:solidFill>
                  <a:schemeClr val="bg1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학생군사교육단</a:t>
            </a:r>
            <a:endParaRPr lang="ko-KR" altLang="en-US" sz="3200" b="1" dirty="0">
              <a:solidFill>
                <a:schemeClr val="bg1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61248" y="6608070"/>
            <a:ext cx="10669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chemeClr val="bg1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학군단 전경</a:t>
            </a:r>
            <a:endParaRPr lang="ko-KR" altLang="en-US" sz="1600" b="1" dirty="0">
              <a:solidFill>
                <a:schemeClr val="bg1"/>
              </a:solidFill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17232" y="8216785"/>
            <a:ext cx="124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후보생 생활관</a:t>
            </a:r>
            <a:endParaRPr lang="ko-KR" altLang="en-US" sz="1600" b="1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03753" y="9864334"/>
            <a:ext cx="6481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chemeClr val="bg1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CBT</a:t>
            </a:r>
            <a:r>
              <a:rPr lang="ko-KR" altLang="en-US" sz="1600" b="1" dirty="0" smtClean="0">
                <a:solidFill>
                  <a:schemeClr val="bg1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실</a:t>
            </a:r>
            <a:endParaRPr lang="ko-KR" altLang="en-US" sz="1600" b="1" dirty="0">
              <a:solidFill>
                <a:schemeClr val="bg1"/>
              </a:solidFill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68961" y="8234450"/>
            <a:ext cx="12440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후보생 생활관</a:t>
            </a:r>
            <a:endParaRPr lang="ko-KR" altLang="en-US" sz="1600" b="1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89240" y="9864333"/>
            <a:ext cx="11776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자치근무자실</a:t>
            </a:r>
            <a:endParaRPr lang="ko-KR" altLang="en-US" sz="1600" b="1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56992" y="11449397"/>
            <a:ext cx="10242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err="1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체력단련실</a:t>
            </a:r>
            <a:endParaRPr lang="ko-KR" altLang="en-US" sz="1600" b="1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24460" y="11445933"/>
            <a:ext cx="727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샤워장</a:t>
            </a:r>
            <a:endParaRPr lang="ko-KR" altLang="en-US" sz="1600" b="1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85184" y="14617749"/>
            <a:ext cx="16816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solidFill>
                  <a:schemeClr val="bg1"/>
                </a:solidFill>
                <a:latin typeface="나눔바른펜" panose="020B0503000000000000" pitchFamily="50" charset="-127"/>
                <a:ea typeface="나눔바른펜" panose="020B0503000000000000" pitchFamily="50" charset="-127"/>
              </a:rPr>
              <a:t>전반기 안보초빙교육</a:t>
            </a:r>
            <a:endParaRPr lang="ko-KR" altLang="en-US" sz="1600" b="1" dirty="0">
              <a:solidFill>
                <a:schemeClr val="bg1"/>
              </a:solidFill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96953" y="16266957"/>
            <a:ext cx="13911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>
                <a:latin typeface="나눔바른펜" panose="020B0503000000000000" pitchFamily="50" charset="-127"/>
                <a:ea typeface="나눔바른펜" panose="020B0503000000000000" pitchFamily="50" charset="-127"/>
              </a:rPr>
              <a:t>후</a:t>
            </a:r>
            <a:r>
              <a:rPr lang="ko-KR" altLang="en-US" sz="16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반기 인성교육</a:t>
            </a:r>
            <a:endParaRPr lang="ko-KR" altLang="en-US" sz="1600" b="1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1009" y="14631385"/>
            <a:ext cx="841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 smtClean="0">
                <a:latin typeface="나눔바른펜" panose="020B0503000000000000" pitchFamily="50" charset="-127"/>
                <a:ea typeface="나눔바른펜" panose="020B0503000000000000" pitchFamily="50" charset="-127"/>
              </a:rPr>
              <a:t>문무캠프</a:t>
            </a:r>
            <a:endParaRPr lang="ko-KR" altLang="en-US" sz="1600" b="1" dirty="0">
              <a:latin typeface="나눔바른펜" panose="020B0503000000000000" pitchFamily="50" charset="-127"/>
              <a:ea typeface="나눔바른펜" panose="020B0503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820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1181</TotalTime>
  <Words>474</Words>
  <Application>Microsoft Office PowerPoint</Application>
  <PresentationFormat>사용자 지정</PresentationFormat>
  <Paragraphs>172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획득관</dc:creator>
  <cp:lastModifiedBy>획득관</cp:lastModifiedBy>
  <cp:revision>105</cp:revision>
  <cp:lastPrinted>2020-09-22T04:11:44Z</cp:lastPrinted>
  <dcterms:created xsi:type="dcterms:W3CDTF">2018-11-30T05:37:46Z</dcterms:created>
  <dcterms:modified xsi:type="dcterms:W3CDTF">2020-09-22T07:33:13Z</dcterms:modified>
</cp:coreProperties>
</file>